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F0r7cQdAjiNZiEGpB1TlrR6rg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3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ru-RU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5d3df132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400" cy="400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2" name="Google Shape;142;gb5d3df132f_1_1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gb5d3df132f_1_1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92581e0e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00" cy="344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gb92581e0eb_0_9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b92581e0e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gb92581e0eb_0_14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5ce086bed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400" cy="400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6" name="Google Shape;166;gb5ce086bed_2_0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gb5ce086bed_2_0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b5ce086bed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400" cy="400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3" name="Google Shape;173;gb5ce086bed_2_6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gb5ce086bed_2_6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ru-RU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b909c97ea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00" cy="344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b909c97ea4_0_15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1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85900" y="900113"/>
            <a:ext cx="4589463" cy="3441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6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94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2847779" y="-520020"/>
            <a:ext cx="4384440" cy="90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●"/>
              <a:defRPr sz="3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505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2093"/>
              <a:buFont typeface="Noto Sans Symbols"/>
              <a:buChar char="–"/>
              <a:defRPr sz="279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718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5481637" y="2114551"/>
            <a:ext cx="5921375" cy="226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869155" y="-78581"/>
            <a:ext cx="5921375" cy="665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●"/>
              <a:defRPr sz="3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505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2093"/>
              <a:buFont typeface="Noto Sans Symbols"/>
              <a:buChar char="–"/>
              <a:defRPr sz="279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718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body" idx="1"/>
          </p:nvPr>
        </p:nvSpPr>
        <p:spPr>
          <a:xfrm>
            <a:off x="503999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●"/>
              <a:defRPr sz="3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505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2093"/>
              <a:buFont typeface="Noto Sans Symbols"/>
              <a:buChar char="–"/>
              <a:defRPr sz="279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718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40"/>
              <a:buFont typeface="Noto Sans Symbols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888888"/>
              </a:buClr>
              <a:buSzPts val="2093"/>
              <a:buFont typeface="Noto Sans Symbols"/>
              <a:buNone/>
              <a:defRPr sz="279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Clr>
                <a:srgbClr val="888888"/>
              </a:buClr>
              <a:buSzPts val="1080"/>
              <a:buFont typeface="Noto Sans Symbols"/>
              <a:buNone/>
              <a:defRPr sz="2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●"/>
              <a:defRPr sz="4000" b="1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Noto Sans Symbols"/>
              <a:buNone/>
              <a:defRPr sz="18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Clr>
                <a:srgbClr val="888888"/>
              </a:buClr>
              <a:buSzPts val="720"/>
              <a:buFont typeface="Noto Sans Symbols"/>
              <a:buNone/>
              <a:defRPr sz="16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888888"/>
              </a:buClr>
              <a:buSzPts val="63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63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63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888888"/>
              </a:buClr>
              <a:buSzPts val="63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Clr>
                <a:srgbClr val="888888"/>
              </a:buClr>
              <a:buSzPts val="630"/>
              <a:buFont typeface="Noto Sans Symbols"/>
              <a:buNone/>
              <a:defRPr sz="1400" b="0" i="0" u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503238" y="1824038"/>
            <a:ext cx="4459287" cy="438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861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60"/>
              <a:buFont typeface="Noto Sans Symbols"/>
              <a:buChar char="●"/>
              <a:defRPr sz="28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800"/>
              <a:buFont typeface="Noto Sans Symbols"/>
              <a:buChar char="–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8575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350"/>
              <a:buFont typeface="Noto Sans Symbols"/>
              <a:buChar char="–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0035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0035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0035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0034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0034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5114925" y="1824038"/>
            <a:ext cx="4460875" cy="438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861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60"/>
              <a:buFont typeface="Noto Sans Symbols"/>
              <a:buChar char="●"/>
              <a:defRPr sz="28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800"/>
              <a:buFont typeface="Noto Sans Symbols"/>
              <a:buChar char="–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8575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350"/>
              <a:buFont typeface="Noto Sans Symbols"/>
              <a:buChar char="–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0035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0035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0035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0034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0034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Noto Sans Symbols"/>
              <a:buNone/>
              <a:defRPr sz="2400" b="1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500"/>
              <a:buFont typeface="Noto Sans Symbols"/>
              <a:buNone/>
              <a:defRPr sz="2000" b="1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810"/>
              <a:buFont typeface="Noto Sans Symbols"/>
              <a:buNone/>
              <a:defRPr sz="1800" b="1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20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718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80035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200"/>
              <a:buFont typeface="Noto Sans Symbols"/>
              <a:buChar char="–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432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432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Noto Sans Symbols"/>
              <a:buNone/>
              <a:defRPr sz="2400" b="1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500"/>
              <a:buFont typeface="Noto Sans Symbols"/>
              <a:buNone/>
              <a:defRPr sz="2000" b="1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810"/>
              <a:buFont typeface="Noto Sans Symbols"/>
              <a:buNone/>
              <a:defRPr sz="1800" b="1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20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720"/>
              <a:buFont typeface="Noto Sans Symbols"/>
              <a:buNone/>
              <a:defRPr sz="1600" b="1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718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80035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810"/>
              <a:buFont typeface="Noto Sans Symbols"/>
              <a:buChar char="●"/>
              <a:defRPr sz="18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200"/>
              <a:buFont typeface="Noto Sans Symbols"/>
              <a:buChar char="–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432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432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432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720"/>
              <a:buFont typeface="Noto Sans Symbols"/>
              <a:buChar char="●"/>
              <a:defRPr sz="16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Char char="●"/>
              <a:defRPr sz="4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1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●"/>
              <a:defRPr sz="3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2100"/>
              <a:buFont typeface="Noto Sans Symbols"/>
              <a:buChar char="–"/>
              <a:defRPr sz="28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718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1080"/>
              <a:buFont typeface="Noto Sans Symbols"/>
              <a:buChar char="●"/>
              <a:defRPr sz="24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1500"/>
              <a:buFont typeface="Noto Sans Symbols"/>
              <a:buChar char="–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900"/>
              <a:buFont typeface="Noto Sans Symbols"/>
              <a:buChar char="●"/>
              <a:defRPr sz="20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"/>
              <a:buFont typeface="Noto Sans Symbols"/>
              <a:buNone/>
              <a:defRPr sz="1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900"/>
              <a:buFont typeface="Noto Sans Symbols"/>
              <a:buNone/>
              <a:defRPr sz="12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450"/>
              <a:buFont typeface="Noto Sans Symbols"/>
              <a:buNone/>
              <a:defRPr sz="10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67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Noto Sans Symbols"/>
              <a:buChar char="●"/>
              <a:defRPr sz="2000" b="1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"/>
              <a:buFont typeface="Noto Sans Symbols"/>
              <a:buChar char="●"/>
              <a:defRPr sz="1800"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"/>
              <a:buFont typeface="Noto Sans Symbols"/>
              <a:buNone/>
              <a:defRPr sz="14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900"/>
              <a:buFont typeface="Noto Sans Symbols"/>
              <a:buNone/>
              <a:defRPr sz="1200" b="0" i="0" u="none" strike="noStrik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SzPts val="450"/>
              <a:buFont typeface="Noto Sans Symbols"/>
              <a:buNone/>
              <a:defRPr sz="1000" b="0" i="0" u="none" strike="noStrik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SzPts val="67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SzPts val="405"/>
              <a:buFont typeface="Noto Sans Symbols"/>
              <a:buNone/>
              <a:defRPr sz="900" b="0" i="0" u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4000">
              <a:srgbClr val="92D050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●"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503999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505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000000"/>
              </a:buClr>
              <a:buSzPts val="2093"/>
              <a:buFont typeface="Noto Sans Symbols"/>
              <a:buChar char="–"/>
              <a:defRPr sz="279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7180" algn="l" rtl="0">
              <a:lnSpc>
                <a:spcPct val="100000"/>
              </a:lnSpc>
              <a:spcBef>
                <a:spcPts val="1128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842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–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 rtl="0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 rtl="0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100000"/>
              </a:lnSpc>
              <a:spcBef>
                <a:spcPts val="278"/>
              </a:spcBef>
              <a:spcAft>
                <a:spcPts val="278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344700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m.tallinn.ee/haridus/dyn_vorm?id=168" TargetMode="External"/><Relationship Id="rId4" Type="http://schemas.openxmlformats.org/officeDocument/2006/relationships/hyperlink" Target="https://www.tallinn.ee/rus/haridus/Rebenok-idet-v-pervyj-klass-5#noore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rina.titkova@kth.e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llinn.ee/ru/teenused/posobie-na-nachalo-uchebnogo-goda-rancevoe-posobi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llinn.ee/rus/haridus/Rebenok-idet-v-pervyj-klass-5#noore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e.ekool.eu/index_et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 descr="slide 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599" y="-2440"/>
            <a:ext cx="10086224" cy="18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title" idx="4294967295"/>
          </p:nvPr>
        </p:nvSpPr>
        <p:spPr>
          <a:xfrm>
            <a:off x="22678" y="8821"/>
            <a:ext cx="99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007826"/>
                </a:solidFill>
                <a:latin typeface="Arial"/>
                <a:ea typeface="Arial"/>
                <a:cs typeface="Arial"/>
                <a:sym typeface="Arial"/>
              </a:rPr>
              <a:t>РЕБЕНОК ИДЕТ В ШКОЛУ В 1</a:t>
            </a:r>
            <a:r>
              <a:rPr lang="ru-RU" sz="4000" b="1">
                <a:solidFill>
                  <a:srgbClr val="007826"/>
                </a:solidFill>
              </a:rPr>
              <a:t>-й</a:t>
            </a:r>
            <a:r>
              <a:rPr lang="ru-RU" sz="4000" b="1" i="0" u="none" strike="noStrike" cap="none">
                <a:solidFill>
                  <a:srgbClr val="007826"/>
                </a:solidFill>
                <a:latin typeface="Arial"/>
                <a:ea typeface="Arial"/>
                <a:cs typeface="Arial"/>
                <a:sym typeface="Arial"/>
              </a:rPr>
              <a:t> КЛАСС</a:t>
            </a:r>
            <a:endParaRPr b="1">
              <a:solidFill>
                <a:srgbClr val="007826"/>
              </a:solidFill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body" idx="4294967295"/>
          </p:nvPr>
        </p:nvSpPr>
        <p:spPr>
          <a:xfrm>
            <a:off x="113163" y="1809925"/>
            <a:ext cx="9848700" cy="51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80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60"/>
              <a:buFont typeface="Noto Sans Symbols"/>
              <a:buNone/>
            </a:pPr>
            <a:r>
              <a:rPr lang="ru-RU" sz="2800" b="1" i="0" u="none" strike="noStrike" cap="none" dirty="0">
                <a:latin typeface="Arial"/>
                <a:ea typeface="Arial"/>
                <a:cs typeface="Arial"/>
                <a:sym typeface="Arial"/>
              </a:rPr>
              <a:t>если к </a:t>
            </a:r>
            <a:r>
              <a:rPr lang="ru-RU" sz="2800" b="1" i="0" u="none" strike="noStrike" cap="non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1 октября 202</a:t>
            </a:r>
            <a:r>
              <a:rPr lang="ru-RU" sz="2800" b="1" dirty="0">
                <a:solidFill>
                  <a:srgbClr val="006600"/>
                </a:solidFill>
              </a:rPr>
              <a:t>3 </a:t>
            </a:r>
            <a:r>
              <a:rPr lang="ru-RU" sz="2800" b="1" i="0" u="none" strike="noStrike" cap="non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r>
              <a:rPr lang="ru-RU" sz="2800" b="1" i="0" u="none" strike="noStrike" cap="none" dirty="0">
                <a:latin typeface="Arial"/>
                <a:ea typeface="Arial"/>
                <a:cs typeface="Arial"/>
                <a:sym typeface="Arial"/>
              </a:rPr>
              <a:t> он достиг 7-летнего возраста.</a:t>
            </a:r>
            <a:endParaRPr sz="2800" b="1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260"/>
              <a:buFont typeface="Noto Sans Symbols"/>
              <a:buNone/>
            </a:pP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Родитель, желающий отдать 6-летнего ребенка в школу, обязательно извещает об этом департамент образования (срок – </a:t>
            </a:r>
            <a:r>
              <a:rPr lang="ru-RU" sz="2800" b="1" i="0" u="none" strike="noStrike" cap="none" dirty="0">
                <a:latin typeface="Arial"/>
                <a:ea typeface="Arial"/>
                <a:cs typeface="Arial"/>
                <a:sym typeface="Arial"/>
              </a:rPr>
              <a:t>1 мая</a:t>
            </a: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260"/>
              <a:buFont typeface="Noto Sans Symbols"/>
              <a:buNone/>
            </a:pP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Родитель 6-летнего ребенка прилагает к ходатайству 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260"/>
              <a:buFont typeface="Noto Sans Symbols"/>
              <a:buNone/>
            </a:pP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оценку детского сада или рекомендацию 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260"/>
              <a:buFont typeface="Noto Sans Symbols"/>
              <a:buNone/>
            </a:pP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консультативной комиссии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23999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260"/>
              <a:buFont typeface="Noto Sans Symbols"/>
              <a:buChar char="●"/>
            </a:pPr>
            <a:r>
              <a:rPr lang="ru-RU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Извещение для департамента: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None/>
            </a:pPr>
            <a:r>
              <a:rPr lang="ru-RU" sz="2400" u="sng" dirty="0">
                <a:solidFill>
                  <a:schemeClr val="hlink"/>
                </a:solidFill>
                <a:hlinkClick r:id="rId4"/>
              </a:rPr>
              <a:t>Извещение о ребенке в возрасте 6 лет</a:t>
            </a:r>
            <a:endParaRPr sz="2400" u="none" dirty="0"/>
          </a:p>
          <a:p>
            <a:pPr marL="45720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None/>
            </a:pPr>
            <a:endParaRPr sz="2400" dirty="0">
              <a:solidFill>
                <a:schemeClr val="hlink"/>
              </a:solidFill>
              <a:uFill>
                <a:noFill/>
              </a:uFill>
              <a:hlinkClick r:id="rId5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5d3df132f_1_1"/>
          <p:cNvSpPr txBox="1"/>
          <p:nvPr/>
        </p:nvSpPr>
        <p:spPr>
          <a:xfrm>
            <a:off x="988625" y="884275"/>
            <a:ext cx="82530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Уважаемые родители, 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запомните, -  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чем откровеннее Вы 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работниками школы по вопросам Вашего ребенка, 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тем быстрее и лучше 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мы вместе сможем оказать ему нужную помощь.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>
            <a:spLocks noGrp="1"/>
          </p:cNvSpPr>
          <p:nvPr>
            <p:ph type="title" idx="4294967295"/>
          </p:nvPr>
        </p:nvSpPr>
        <p:spPr>
          <a:xfrm>
            <a:off x="392250" y="0"/>
            <a:ext cx="9396000" cy="12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Рекомендации </a:t>
            </a:r>
            <a:r>
              <a:rPr lang="ru-RU" sz="4000" b="1">
                <a:solidFill>
                  <a:srgbClr val="9900FF"/>
                </a:solidFill>
              </a:rPr>
              <a:t>школьного психолога</a:t>
            </a:r>
            <a:endParaRPr sz="4000" b="1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0"/>
          <p:cNvSpPr txBox="1"/>
          <p:nvPr/>
        </p:nvSpPr>
        <p:spPr>
          <a:xfrm>
            <a:off x="207000" y="1155425"/>
            <a:ext cx="9693600" cy="6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-RU" sz="1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3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Быть готовым к школе – не значит уметь читать, писать и считать. </a:t>
            </a:r>
            <a:endParaRPr sz="2300" b="1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ru-RU" sz="23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Быть готовым к школе – значит быть готовым всему этому научиться…»</a:t>
            </a:r>
            <a:r>
              <a:rPr lang="ru-RU" sz="23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3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ru-RU" sz="23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Л. А. Венгер.</a:t>
            </a:r>
            <a:endParaRPr sz="23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ru-RU" sz="23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КРИТЕРИИ ШКОЛЬНОЙ ЗРЕЛОСТИ: </a:t>
            </a:r>
            <a:endParaRPr sz="23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ФИЗИЧЕСКАЯ ГОТОВНОСТЬ. </a:t>
            </a:r>
            <a:endParaRPr sz="22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ru-RU" sz="2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Самая тяжелая нагрузка в школе – это необходимость сидеть 35-40 минут урока. Это требует значительных усилий и напряжения всего организма. Если ребенок здоров, хорошо развит физически, находится в основной группе здоровья, у него нет отклонений в развитии, тогда он выдержит любую программу. </a:t>
            </a:r>
            <a:endParaRPr sz="2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b92581e0eb_0_9"/>
          <p:cNvSpPr txBox="1">
            <a:spLocks noGrp="1"/>
          </p:cNvSpPr>
          <p:nvPr>
            <p:ph type="title" idx="4294967295"/>
          </p:nvPr>
        </p:nvSpPr>
        <p:spPr>
          <a:xfrm>
            <a:off x="374425" y="0"/>
            <a:ext cx="9413700" cy="12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Рекомендации </a:t>
            </a:r>
            <a:r>
              <a:rPr lang="ru-RU" sz="4000" b="1">
                <a:solidFill>
                  <a:srgbClr val="9900FF"/>
                </a:solidFill>
              </a:rPr>
              <a:t>школьного психолога</a:t>
            </a:r>
            <a:endParaRPr sz="4000" b="1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b92581e0eb_0_9"/>
          <p:cNvSpPr txBox="1"/>
          <p:nvPr/>
        </p:nvSpPr>
        <p:spPr>
          <a:xfrm>
            <a:off x="141925" y="1034050"/>
            <a:ext cx="9724200" cy="6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МОТИВАЦИОННАЯ ГОТОВНОСТЬ</a:t>
            </a:r>
            <a:endParaRPr sz="1700" b="0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ребенка должна быть сформирована «внутренняя позиция школьника». Происходят качественные изменения в психической сфере. От позиции дошкольника «я хочу» ребенок переходит к позиции школьника «надо». Он начинает понимать, что в школе применяются правила, оценочная система. Обычно готовый к обучению ребенок «хочет учиться». 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ЭМОЦИОНАЛЬНО-ВОЛЕВАЯ ГОТОВНОСТЬ.</a:t>
            </a:r>
            <a:r>
              <a:rPr lang="ru-RU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Ребёнок не боится совершать ошибки, он учится преодолевать трудности в учебе, у него повышается самооценка. Он приучается ограничивать свои желания, его поведение не носит импульсивный характер. Задача родителя поддержать, а не выполнять задание за ребенка. Ребенок, у которого в дошкольном детстве развиты все психические процессы - внимание, память, воображение, мышление, речь, моторика, физическое здоровье, - успешен в школе. </a:t>
            </a:r>
            <a:endParaRPr sz="14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92581e0eb_0_14"/>
          <p:cNvSpPr txBox="1">
            <a:spLocks noGrp="1"/>
          </p:cNvSpPr>
          <p:nvPr>
            <p:ph type="title" idx="4294967295"/>
          </p:nvPr>
        </p:nvSpPr>
        <p:spPr>
          <a:xfrm>
            <a:off x="392250" y="0"/>
            <a:ext cx="93960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Рекомендации </a:t>
            </a:r>
            <a:r>
              <a:rPr lang="ru-RU" sz="4000" b="1">
                <a:solidFill>
                  <a:srgbClr val="9900FF"/>
                </a:solidFill>
              </a:rPr>
              <a:t>школьного психолога</a:t>
            </a:r>
            <a:endParaRPr sz="4000" b="1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b92581e0eb_0_14"/>
          <p:cNvSpPr txBox="1"/>
          <p:nvPr/>
        </p:nvSpPr>
        <p:spPr>
          <a:xfrm>
            <a:off x="207000" y="625400"/>
            <a:ext cx="9878700" cy="68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ИНТЕЛЛЕКТУАЛЬНАЯ ГОТОВНОСТЬ К ШКОЛЕ.</a:t>
            </a:r>
            <a:r>
              <a:rPr lang="ru-RU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Это способность ребенка быть внимательным, быстро входить в рабочую зону, то есть с первой секунды включаться в рабочий процесс. Очень важно, чтобы ребенок умел удерживать в голове поставленную педагогом задачу, уметь анализировать и давать ответ (результат), и к тому же уметь самого себя проверить. Иметь хорошую развитую речь, уметь мыслить и рассуждать, и, конечно, иметь широкую познавательную базу.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ru-RU" sz="2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СОЦИАЛЬНАЯ ГОТОВНОСТЬ</a:t>
            </a:r>
            <a:r>
              <a:rPr lang="ru-RU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Социальная зрелость – умение ребенка строить отношения со своими сверстниками и умение с ними общаться, а также он должен понимать и исполнять особую роль ученика. Эти умения должны быть уже сформированы. Когда ребенок социально не зрел, то у него “и доска плохая, и Петя помешал”, то есть, виноваты все, только не он. Он боится, что его будут ругать, оценивать в негативной форме. И ребенок вынужден защищаться. Такому ребенку нужна помощь – принятие таким, какой он есть. Уважение и доверие к ребенку должны определять позицию родителей. Это создаст ребенку ощущение психологического комфорта, защищенности, уверенности в своих силах, поможет пережить самый стрессовый класс. 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5ce086bed_2_0"/>
          <p:cNvSpPr txBox="1">
            <a:spLocks noGrp="1"/>
          </p:cNvSpPr>
          <p:nvPr>
            <p:ph type="title"/>
          </p:nvPr>
        </p:nvSpPr>
        <p:spPr>
          <a:xfrm>
            <a:off x="178300" y="288000"/>
            <a:ext cx="93978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>
                <a:solidFill>
                  <a:srgbClr val="FF9900"/>
                </a:solidFill>
              </a:rPr>
              <a:t>Рекомендации школьного логопеда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170" name="Google Shape;170;gb5ce086bed_2_0"/>
          <p:cNvSpPr txBox="1">
            <a:spLocks noGrp="1"/>
          </p:cNvSpPr>
          <p:nvPr>
            <p:ph type="body" idx="1"/>
          </p:nvPr>
        </p:nvSpPr>
        <p:spPr>
          <a:xfrm>
            <a:off x="320925" y="1265900"/>
            <a:ext cx="9255000" cy="49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Красивая речь - залог успеха. Ребёнок с хорошо развитой речью легко вступает в общение с окружающими, может понятно выразить свои мысли, желания, задать вопросы, договориться со сверстниками о совместной игре.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К моменту поступления в школу ребёнок должен правильно произносить все звуки речи родного языка. Это поможет в дальнейшем избежать трудностей в овладении письменной речью.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Основная задача родителей  - вовремя обратить внимание на различные нарушения устной речи у своего ребёнка, чтобы предотвратить трудности общения в коллективе и неуспеваемость в школе.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b5ce086bed_2_6"/>
          <p:cNvSpPr txBox="1">
            <a:spLocks noGrp="1"/>
          </p:cNvSpPr>
          <p:nvPr>
            <p:ph type="title"/>
          </p:nvPr>
        </p:nvSpPr>
        <p:spPr>
          <a:xfrm>
            <a:off x="303100" y="288000"/>
            <a:ext cx="9273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>
                <a:solidFill>
                  <a:srgbClr val="FF9900"/>
                </a:solidFill>
              </a:rPr>
              <a:t>Рекомендации школьного логопеда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177" name="Google Shape;177;gb5ce086bed_2_6"/>
          <p:cNvSpPr txBox="1">
            <a:spLocks noGrp="1"/>
          </p:cNvSpPr>
          <p:nvPr>
            <p:ph type="body" idx="1"/>
          </p:nvPr>
        </p:nvSpPr>
        <p:spPr>
          <a:xfrm>
            <a:off x="303000" y="972175"/>
            <a:ext cx="9273000" cy="62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 b="1"/>
              <a:t>СОВЕТЫ РОДИТЕЛЯМ БУДУЩИХ ПЕРВОКЛАССНИКОВ:</a:t>
            </a:r>
            <a:endParaRPr sz="24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400" b="1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1</a:t>
            </a:r>
            <a:r>
              <a:rPr lang="ru-RU" sz="2400" b="1"/>
              <a:t>.</a:t>
            </a:r>
            <a:r>
              <a:rPr lang="ru-RU" sz="2400"/>
              <a:t>Развивайте мелкую моторику ребёнка (рисование, раскрашивание, лепка из глины и пластилина).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2.Работайте над развитием познавательных способностей ребёнка (внимание, мышление, память). Разучивайте с ним маленькие стишки.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3.Прививайте аккуратность, усидчивость, терпение. Приучайте ребёнка к самообслуживанию.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4.Не сравнивайте ребёнка  с другими детьми.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5.Будьте последовательны в своих требованиях.</a:t>
            </a:r>
            <a:endParaRPr sz="240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ru-RU" sz="2400"/>
              <a:t>6.С пониманием относитесь к тому, что многое не будет получаться сразу, даже если это кажется элементарным. Запаситесь терпением и помните, что профилактика нарушений письменной речи будущего первоклассника должна осуществляться не только силами специалистов, но и в семье.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b909c97ea4_0_15"/>
          <p:cNvSpPr txBox="1">
            <a:spLocks noGrp="1"/>
          </p:cNvSpPr>
          <p:nvPr>
            <p:ph type="title" idx="4294967295"/>
          </p:nvPr>
        </p:nvSpPr>
        <p:spPr>
          <a:xfrm>
            <a:off x="392250" y="0"/>
            <a:ext cx="9396000" cy="12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5BC8E3"/>
                </a:solidFill>
                <a:latin typeface="Arial"/>
                <a:ea typeface="Arial"/>
                <a:cs typeface="Arial"/>
                <a:sym typeface="Arial"/>
              </a:rPr>
              <a:t>Рекомендации </a:t>
            </a:r>
            <a:r>
              <a:rPr lang="ru-RU" sz="4000" b="1">
                <a:solidFill>
                  <a:srgbClr val="5BC8E3"/>
                </a:solidFill>
              </a:rPr>
              <a:t>школьной медсестры</a:t>
            </a:r>
            <a:endParaRPr sz="4000" b="1" i="0" u="none" strike="noStrike" cap="none">
              <a:solidFill>
                <a:srgbClr val="5BC8E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b909c97ea4_0_15"/>
          <p:cNvSpPr txBox="1"/>
          <p:nvPr/>
        </p:nvSpPr>
        <p:spPr>
          <a:xfrm>
            <a:off x="207000" y="1155425"/>
            <a:ext cx="9581400" cy="6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Перед школой надо обязательно пройти медосмотр и сделать плановую вакцину (дифтерия, столбняк, коклюш)</a:t>
            </a:r>
            <a:r>
              <a:rPr lang="ru-RU" sz="2400">
                <a:solidFill>
                  <a:schemeClr val="dk1"/>
                </a:solidFill>
              </a:rPr>
              <a:t>,</a:t>
            </a:r>
            <a:endParaRPr sz="2400">
              <a:solidFill>
                <a:schemeClr val="dk1"/>
              </a:solidFill>
            </a:endParaRPr>
          </a:p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ru-RU" sz="2400">
                <a:solidFill>
                  <a:schemeClr val="dk1"/>
                </a:solidFill>
              </a:rPr>
              <a:t>Посетить глазного и зубного врачей.</a:t>
            </a: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Попросить своего сем</a:t>
            </a:r>
            <a:r>
              <a:rPr lang="ru-RU" sz="2400">
                <a:solidFill>
                  <a:schemeClr val="dk1"/>
                </a:solidFill>
              </a:rPr>
              <a:t>ейного врача все данные корректно и своевременно отправить в Digilugu.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Если вы против вакцинации своего ребенка, просим принести заявление об отказе от иммунизации</a:t>
            </a:r>
            <a:r>
              <a:rPr lang="ru-RU" sz="2400">
                <a:solidFill>
                  <a:schemeClr val="dk1"/>
                </a:solidFill>
              </a:rPr>
              <a:t> (можно в свободной форме с датой и подписью или прислать на почту </a:t>
            </a:r>
            <a:r>
              <a:rPr lang="ru-RU" sz="2400" u="sng">
                <a:solidFill>
                  <a:schemeClr val="hlink"/>
                </a:solidFill>
                <a:hlinkClick r:id="rId3"/>
              </a:rPr>
              <a:t>karina.titkova@kth.ee</a:t>
            </a:r>
            <a:r>
              <a:rPr lang="ru-RU" sz="2400">
                <a:solidFill>
                  <a:schemeClr val="dk1"/>
                </a:solidFill>
              </a:rPr>
              <a:t> с дигиподписью.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Если у ребенка имеются какие-либо нарушения здоровья, просим об этом сообщить заранее, в особенности если это диабет, эпилепсия и др.</a:t>
            </a: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7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●"/>
            </a:pPr>
            <a:r>
              <a:rPr lang="ru-RU"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всем дополнительным вопросам пишите на e-mail: </a:t>
            </a:r>
            <a:r>
              <a:rPr lang="ru-RU" sz="25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karina.titkova@kth.ee</a:t>
            </a:r>
            <a:r>
              <a:rPr lang="ru-RU"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500">
                <a:solidFill>
                  <a:schemeClr val="dk1"/>
                </a:solidFill>
              </a:rPr>
              <a:t>или по тел. +372 56200145 (номер второй медсестры +372 58505679)</a:t>
            </a: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"/>
          <p:cNvSpPr txBox="1">
            <a:spLocks noGrp="1"/>
          </p:cNvSpPr>
          <p:nvPr>
            <p:ph type="title" idx="4294967295"/>
          </p:nvPr>
        </p:nvSpPr>
        <p:spPr>
          <a:xfrm>
            <a:off x="0" y="63000"/>
            <a:ext cx="100800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390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Пособие для первоклассника</a:t>
            </a:r>
            <a:r>
              <a:rPr lang="ru-RU" sz="39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(Таллинн)</a:t>
            </a:r>
            <a:endParaRPr sz="4300"/>
          </a:p>
        </p:txBody>
      </p:sp>
      <p:sp>
        <p:nvSpPr>
          <p:cNvPr id="189" name="Google Shape;189;p11"/>
          <p:cNvSpPr txBox="1">
            <a:spLocks noGrp="1"/>
          </p:cNvSpPr>
          <p:nvPr>
            <p:ph type="body" idx="4294967295"/>
          </p:nvPr>
        </p:nvSpPr>
        <p:spPr>
          <a:xfrm>
            <a:off x="215713" y="798700"/>
            <a:ext cx="9649200" cy="6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2000" marR="0" lvl="0" indent="-32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"/>
              <a:buFont typeface="Noto Sans Symbols"/>
              <a:buChar char="●"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Ходатайств</a:t>
            </a:r>
            <a:r>
              <a:rPr lang="ru-RU" sz="2600"/>
              <a:t>о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 пода</a:t>
            </a:r>
            <a:r>
              <a:rPr lang="ru-RU" sz="2600"/>
              <a:t>е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т</a:t>
            </a:r>
            <a:r>
              <a:rPr lang="ru-RU" sz="2600"/>
              <a:t>ся 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ru-RU" sz="2600" b="1">
                <a:solidFill>
                  <a:srgbClr val="007826"/>
                </a:solidFill>
              </a:rPr>
              <a:t>13 </a:t>
            </a:r>
            <a:r>
              <a:rPr lang="ru-RU" sz="2600" b="1" i="0" u="none" strike="noStrike" cap="none">
                <a:solidFill>
                  <a:srgbClr val="007826"/>
                </a:solidFill>
                <a:latin typeface="Arial"/>
                <a:ea typeface="Arial"/>
                <a:cs typeface="Arial"/>
                <a:sym typeface="Arial"/>
              </a:rPr>
              <a:t>сентября по 30 ноябр</a:t>
            </a:r>
            <a:r>
              <a:rPr lang="ru-RU" sz="2600" b="1">
                <a:solidFill>
                  <a:srgbClr val="007826"/>
                </a:solidFill>
              </a:rPr>
              <a:t>я</a:t>
            </a:r>
            <a:r>
              <a:rPr lang="ru-RU" sz="2600" b="1" i="0" u="none" strike="noStrike" cap="none">
                <a:solidFill>
                  <a:srgbClr val="00782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ru-RU" sz="26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1" i="0" u="none" strike="noStrike" cap="none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23999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170"/>
              <a:buFont typeface="Noto Sans Symbols"/>
              <a:buChar char="●"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Единовременное пособие - 320 евро - выплачивают родителю ребенка, опекуну или попечителю. </a:t>
            </a:r>
            <a:endParaRPr sz="26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None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Условия выплаты:</a:t>
            </a:r>
            <a:endParaRPr/>
          </a:p>
          <a:p>
            <a:pPr marL="4572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None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1) </a:t>
            </a:r>
            <a:r>
              <a:rPr lang="ru-RU" sz="2600"/>
              <a:t>хотя бы один из родителей по данным Регистра народонаселения непрерывно проживает в Таллинне по крайней мере с 1 января календарного года, в котором подается ходатайство на получение пособия</a:t>
            </a:r>
            <a:endParaRPr sz="2600"/>
          </a:p>
          <a:p>
            <a:pPr marL="4572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None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2) ребенок зарегистрирован в регистре народонаселения как житель Таллинна и пойдет в таллиннскую школу.</a:t>
            </a:r>
            <a:endParaRPr/>
          </a:p>
          <a:p>
            <a:pPr marL="431999" marR="0" lvl="0" indent="-323999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170"/>
              <a:buFont typeface="Noto Sans Symbols"/>
              <a:buChar char="●"/>
            </a:pP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Пособие назначают на основании списков учеников, утвержденных школой.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None/>
            </a:pPr>
            <a:r>
              <a:rPr lang="ru-RU" sz="1700" b="1" i="0" u="none" strike="noStrike" cap="none"/>
              <a:t>Выплата: </a:t>
            </a:r>
            <a:r>
              <a:rPr lang="ru-RU" sz="1700" b="1"/>
              <a:t>в течение 30 дней с момента подачи заявления</a:t>
            </a:r>
            <a:endParaRPr sz="23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 idx="4294967295"/>
          </p:nvPr>
        </p:nvSpPr>
        <p:spPr>
          <a:xfrm>
            <a:off x="0" y="272873"/>
            <a:ext cx="10080000" cy="17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>
                <a:solidFill>
                  <a:srgbClr val="006600"/>
                </a:solidFill>
              </a:rPr>
              <a:t>Подробная информация об условиях поступления в 1-й класс и о выборе школы</a:t>
            </a:r>
            <a:endParaRPr sz="4000" b="1" i="0" u="none" strike="noStrike" cap="none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4294967295"/>
          </p:nvPr>
        </p:nvSpPr>
        <p:spPr>
          <a:xfrm>
            <a:off x="431800" y="1619598"/>
            <a:ext cx="9288900" cy="26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2000" marR="0" lvl="0" indent="-32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107999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dirty="0"/>
              <a:t>есть на с</a:t>
            </a:r>
            <a:r>
              <a:rPr lang="ru-RU" sz="3200" b="0" i="0" u="none" strike="noStrike" cap="none" dirty="0">
                <a:latin typeface="Arial"/>
                <a:ea typeface="Arial"/>
                <a:cs typeface="Arial"/>
                <a:sym typeface="Arial"/>
              </a:rPr>
              <a:t>айте Департамента образования – в разделе «Школа» – подраздел «Ребенок идет в первый класс» - </a:t>
            </a:r>
            <a:r>
              <a:rPr lang="ru-RU" u="sng" dirty="0">
                <a:solidFill>
                  <a:schemeClr val="hlink"/>
                </a:solidFill>
                <a:hlinkClick r:id="rId3"/>
              </a:rPr>
              <a:t>Информация о школах и карта</a:t>
            </a:r>
            <a:endParaRPr dirty="0"/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dirty="0"/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 idx="4294967295"/>
          </p:nvPr>
        </p:nvSpPr>
        <p:spPr>
          <a:xfrm>
            <a:off x="0" y="272873"/>
            <a:ext cx="100800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Ходатайство о поступлении в школу подает</a:t>
            </a:r>
            <a:r>
              <a:rPr lang="ru-RU" sz="4000" b="1">
                <a:solidFill>
                  <a:srgbClr val="006600"/>
                </a:solidFill>
              </a:rPr>
              <a:t>ся</a:t>
            </a: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4294967295"/>
          </p:nvPr>
        </p:nvSpPr>
        <p:spPr>
          <a:xfrm>
            <a:off x="431800" y="1043533"/>
            <a:ext cx="9289032" cy="6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80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107999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1) через ekool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10800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/>
              <a:t>или</a:t>
            </a:r>
            <a:endParaRPr/>
          </a:p>
          <a:p>
            <a:pPr marL="107999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2) на бумаге в Таллиннском департаменте образования по адресу: Эстония пст. 5a, III этаж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10800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/>
              <a:t>Пн-Чт: </a:t>
            </a:r>
            <a:r>
              <a:rPr lang="ru-RU">
                <a:solidFill>
                  <a:schemeClr val="dk1"/>
                </a:solidFill>
              </a:rPr>
              <a:t>08.15-17.00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>
                <a:solidFill>
                  <a:schemeClr val="dk1"/>
                </a:solidFill>
              </a:rPr>
              <a:t> Пт:  08.15-15.45  </a:t>
            </a:r>
            <a:endParaRPr>
              <a:solidFill>
                <a:schemeClr val="dk1"/>
              </a:solidFill>
            </a:endParaRPr>
          </a:p>
          <a:p>
            <a:pPr marL="108000" marR="0" lvl="0" indent="0" algn="l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/>
          </a:p>
          <a:p>
            <a:pPr marL="432000" marR="0" lvl="0" indent="-232558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 idx="4294967295"/>
          </p:nvPr>
        </p:nvSpPr>
        <p:spPr>
          <a:xfrm>
            <a:off x="503999" y="-217440"/>
            <a:ext cx="9072000" cy="1549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Font typeface="Noto Sans Symbols"/>
              <a:buNone/>
            </a:pPr>
            <a:r>
              <a:rPr lang="ru-RU" sz="4400" b="1" i="0" u="none" strike="noStrike" cap="none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4400" b="1" i="0" u="none" strike="noStrike" cap="none">
                <a:latin typeface="Arial"/>
                <a:ea typeface="Arial"/>
                <a:cs typeface="Arial"/>
                <a:sym typeface="Arial"/>
              </a:rPr>
            </a:br>
            <a:r>
              <a:rPr lang="ru-RU" sz="44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Ekool       </a:t>
            </a:r>
            <a:r>
              <a:rPr lang="ru-RU" sz="320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https://ee.ekool.eu/index_et.html</a:t>
            </a:r>
            <a:r>
              <a:rPr lang="ru-RU" sz="4400" b="0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4400" b="0" i="0" u="none" strike="noStrike" cap="none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8" name="Google Shape;108;p4"/>
          <p:cNvSpPr txBox="1"/>
          <p:nvPr/>
        </p:nvSpPr>
        <p:spPr>
          <a:xfrm>
            <a:off x="215776" y="1475581"/>
            <a:ext cx="9577064" cy="5724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это информационная система, которая помогает осуществлять обратную связь между школой и семьями учащихся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система дает возможность видеть информацию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(домашние задания, мероприятия, пропуски уроков, поведение и учебная успеваемость)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регистрации используйте государственный 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язык, записывайте точные контактные данные в соответствии с данными документа, подтверждающего личность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0287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Noto Sans Symbols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 idx="4294967295"/>
          </p:nvPr>
        </p:nvSpPr>
        <p:spPr>
          <a:xfrm>
            <a:off x="0" y="288000"/>
            <a:ext cx="10080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980"/>
              <a:buFont typeface="Noto Sans Symbols"/>
              <a:buNone/>
            </a:pPr>
            <a:r>
              <a:rPr lang="ru-RU" b="1">
                <a:solidFill>
                  <a:srgbClr val="006600"/>
                </a:solidFill>
              </a:rPr>
              <a:t>Что можно указать в</a:t>
            </a:r>
            <a:r>
              <a:rPr lang="ru-RU" sz="44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ходатайств</a:t>
            </a:r>
            <a:r>
              <a:rPr lang="ru-RU" b="1">
                <a:solidFill>
                  <a:srgbClr val="006600"/>
                </a:solidFill>
              </a:rPr>
              <a:t>е при подаче заявления</a:t>
            </a:r>
            <a:r>
              <a:rPr lang="ru-RU" sz="44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4294967295"/>
          </p:nvPr>
        </p:nvSpPr>
        <p:spPr>
          <a:xfrm>
            <a:off x="208375" y="1259675"/>
            <a:ext cx="9709800" cy="29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2800">
                <a:solidFill>
                  <a:schemeClr val="dk1"/>
                </a:solidFill>
              </a:rPr>
              <a:t>Информация:</a:t>
            </a:r>
            <a:endParaRPr sz="2800">
              <a:solidFill>
                <a:schemeClr val="dk1"/>
              </a:solidFill>
            </a:endParaRPr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Char char="●"/>
            </a:pPr>
            <a:r>
              <a:rPr lang="ru-RU" sz="2800">
                <a:solidFill>
                  <a:schemeClr val="dk1"/>
                </a:solidFill>
              </a:rPr>
              <a:t>выбор языка обучения (язык обучения в Ляэнемере  гимназии - русский)</a:t>
            </a:r>
            <a:endParaRPr sz="2800">
              <a:solidFill>
                <a:schemeClr val="dk1"/>
              </a:solidFill>
            </a:endParaRPr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Char char="●"/>
            </a:pPr>
            <a:r>
              <a:rPr lang="ru-RU" sz="2800">
                <a:solidFill>
                  <a:schemeClr val="dk1"/>
                </a:solidFill>
              </a:rPr>
              <a:t>обучение сестер-братьев в той же школе,</a:t>
            </a:r>
            <a:endParaRPr sz="2800">
              <a:solidFill>
                <a:schemeClr val="dk1"/>
              </a:solidFill>
            </a:endParaRPr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Char char="●"/>
            </a:pPr>
            <a:r>
              <a:rPr lang="ru-RU" sz="2800">
                <a:solidFill>
                  <a:schemeClr val="dk1"/>
                </a:solidFill>
              </a:rPr>
              <a:t>пожелание родителя по поводу школы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364525" y="4630650"/>
            <a:ext cx="93975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NB! Пожелания родителей учитываются </a:t>
            </a:r>
            <a:r>
              <a:rPr lang="ru-RU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при возможности.</a:t>
            </a:r>
            <a:endParaRPr sz="2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Решение о том, в какую школу попадет будущий ученик, принимает не школа, а департамент образования.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 idx="4294967295"/>
          </p:nvPr>
        </p:nvSpPr>
        <p:spPr>
          <a:xfrm>
            <a:off x="0" y="272879"/>
            <a:ext cx="10080000" cy="1130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Первоочередность</a:t>
            </a:r>
            <a:endParaRPr sz="4000" b="1" i="0" u="none" strike="noStrike" cap="none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 txBox="1">
            <a:spLocks noGrp="1"/>
          </p:cNvSpPr>
          <p:nvPr>
            <p:ph type="body" idx="4294967295"/>
          </p:nvPr>
        </p:nvSpPr>
        <p:spPr>
          <a:xfrm>
            <a:off x="431800" y="1619596"/>
            <a:ext cx="9289032" cy="460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2000" marR="0" lvl="0" indent="-32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Срок внесения данных о местожительстве в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регистр народонаселения является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решающим фактором в случае, если желающих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попасть в школу больше, чем имеется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ru-RU" sz="3200" b="0" i="0" u="none" strike="noStrike" cap="none">
                <a:latin typeface="Arial"/>
                <a:ea typeface="Arial"/>
                <a:cs typeface="Arial"/>
                <a:sym typeface="Arial"/>
              </a:rPr>
              <a:t>свободных мест.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 idx="4294967295"/>
          </p:nvPr>
        </p:nvSpPr>
        <p:spPr>
          <a:xfrm>
            <a:off x="503999" y="288000"/>
            <a:ext cx="9072000" cy="323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980"/>
              <a:buFont typeface="Noto Sans Symbols"/>
              <a:buNone/>
            </a:pPr>
            <a:r>
              <a:rPr lang="ru-RU" sz="44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Сроки</a:t>
            </a:r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4294967295"/>
          </p:nvPr>
        </p:nvSpPr>
        <p:spPr>
          <a:xfrm>
            <a:off x="359792" y="971525"/>
            <a:ext cx="9433048" cy="6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2000" marR="0" lvl="0" indent="-32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00B"/>
              </a:buClr>
              <a:buSzPts val="1170"/>
              <a:buFont typeface="Noto Sans Symbols"/>
              <a:buChar char="●"/>
            </a:pPr>
            <a:r>
              <a:rPr lang="ru-RU" sz="26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С  1 по  15 марта — 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подача ходатайства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C5000B"/>
              </a:buClr>
              <a:buSzPts val="1170"/>
              <a:buFont typeface="Noto Sans Symbols"/>
              <a:buChar char="●"/>
            </a:pPr>
            <a:r>
              <a:rPr lang="ru-RU" sz="26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До 2</a:t>
            </a:r>
            <a:r>
              <a:rPr lang="ru-RU" sz="2600" b="1">
                <a:solidFill>
                  <a:srgbClr val="C5000B"/>
                </a:solidFill>
              </a:rPr>
              <a:t>0</a:t>
            </a:r>
            <a:r>
              <a:rPr lang="ru-RU" sz="26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 мая — 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родитель получит </a:t>
            </a:r>
            <a:r>
              <a:rPr lang="ru-RU" sz="2600"/>
              <a:t>от департамента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 извещение о  назначенной школе на адрес электронной почты (если ходатайство подано через eKool) или на почтовый адрес проживания ребенка согласно 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регистру народонаселения.</a:t>
            </a:r>
            <a:endParaRPr/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C5000B"/>
              </a:buClr>
              <a:buSzPts val="1170"/>
              <a:buFont typeface="Noto Sans Symbols"/>
              <a:buChar char="●"/>
            </a:pPr>
            <a:r>
              <a:rPr lang="ru-RU" sz="26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До 10 июня — 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родитель извещает школу о том, будет ли ребенок в ней учиться (подтверждение через ekool и заявление)</a:t>
            </a:r>
            <a:endParaRPr sz="26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432000" marR="0" lvl="0" indent="-324000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Clr>
                <a:srgbClr val="C5000B"/>
              </a:buClr>
              <a:buSzPts val="1170"/>
              <a:buFont typeface="Noto Sans Symbols"/>
              <a:buChar char="●"/>
            </a:pPr>
            <a:r>
              <a:rPr lang="ru-RU" sz="2600" b="1" i="0" u="none" strike="noStrike" cap="none">
                <a:solidFill>
                  <a:srgbClr val="C5000B"/>
                </a:solidFill>
                <a:latin typeface="Arial"/>
                <a:ea typeface="Arial"/>
                <a:cs typeface="Arial"/>
                <a:sym typeface="Arial"/>
              </a:rPr>
              <a:t>С 11 июня — </a:t>
            </a:r>
            <a:r>
              <a:rPr lang="ru-RU" sz="2600" b="0" i="0" u="none" strike="noStrike" cap="none">
                <a:latin typeface="Arial"/>
                <a:ea typeface="Arial"/>
                <a:cs typeface="Arial"/>
                <a:sym typeface="Arial"/>
              </a:rPr>
              <a:t>все желающие могут написать заявление на свободные  места. Заявление пишется в школе.</a:t>
            </a:r>
            <a:endParaRPr/>
          </a:p>
          <a:p>
            <a:pPr marL="432000" marR="0" lvl="0" indent="-249704" algn="just" rtl="0">
              <a:lnSpc>
                <a:spcPct val="100000"/>
              </a:lnSpc>
              <a:spcBef>
                <a:spcPts val="1412"/>
              </a:spcBef>
              <a:spcAft>
                <a:spcPts val="0"/>
              </a:spcAft>
              <a:buSzPts val="1170"/>
              <a:buFont typeface="Noto Sans Symbols"/>
              <a:buNone/>
            </a:pPr>
            <a:endParaRPr sz="26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>
            <a:spLocks noGrp="1"/>
          </p:cNvSpPr>
          <p:nvPr>
            <p:ph type="title" idx="4294967295"/>
          </p:nvPr>
        </p:nvSpPr>
        <p:spPr>
          <a:xfrm>
            <a:off x="504312" y="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Документы</a:t>
            </a:r>
            <a:endParaRPr sz="4000" b="1" i="0" u="none" strike="noStrike" cap="none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381775" y="683500"/>
            <a:ext cx="9236700" cy="67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Заявление о поступлении в 1-ый класс  после подтверждения  пишется на месте в школе.</a:t>
            </a:r>
            <a:endParaRPr sz="2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Информация о часах приема заявлений будет на школьном сайте. При себе должны быть:</a:t>
            </a:r>
            <a:endParaRPr sz="2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</a:rPr>
              <a:t>C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видетельств</a:t>
            </a:r>
            <a:r>
              <a:rPr lang="ru-RU" sz="2600">
                <a:solidFill>
                  <a:schemeClr val="dk1"/>
                </a:solidFill>
              </a:rPr>
              <a:t>о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 рождении ребенка </a:t>
            </a:r>
            <a:r>
              <a:rPr lang="ru-RU" sz="2600">
                <a:solidFill>
                  <a:schemeClr val="dk1"/>
                </a:solidFill>
              </a:rPr>
              <a:t>(с личным кодом)</a:t>
            </a:r>
            <a:endParaRPr sz="2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>
                <a:solidFill>
                  <a:schemeClr val="dk1"/>
                </a:solidFill>
              </a:rPr>
              <a:t>Документ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удостоверяющ</a:t>
            </a:r>
            <a:r>
              <a:rPr lang="ru-RU" sz="2600">
                <a:solidFill>
                  <a:schemeClr val="dk1"/>
                </a:solidFill>
              </a:rPr>
              <a:t>ий 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личность 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законного опекуна или родителя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Карта готовности ребенка к школе 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(родитель получает ee в детском саду на руки или </a:t>
            </a:r>
            <a:endParaRPr sz="2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консультативной комиссии, если ребенок </a:t>
            </a:r>
            <a:endParaRPr sz="2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 ходил в садик</a:t>
            </a:r>
            <a:r>
              <a:rPr lang="ru-RU" sz="2600">
                <a:solidFill>
                  <a:schemeClr val="dk1"/>
                </a:solidFill>
              </a:rPr>
              <a:t>, но идет в школу 6-летним</a:t>
            </a: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Дополнительные документы (рекомендации 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Таллиннского учебно-консультативного центра, 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решение консультативной комиссии и т.п.)</a:t>
            </a: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514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"/>
              <a:buFont typeface="Noto Sans Symbols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>
            <a:spLocks noGrp="1"/>
          </p:cNvSpPr>
          <p:nvPr>
            <p:ph type="title" idx="4294967295"/>
          </p:nvPr>
        </p:nvSpPr>
        <p:spPr>
          <a:xfrm>
            <a:off x="504312" y="0"/>
            <a:ext cx="9072000" cy="8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Noto Sans Symbols"/>
              <a:buNone/>
            </a:pPr>
            <a:r>
              <a:rPr lang="ru-RU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ВАЖНО!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9"/>
          <p:cNvSpPr txBox="1"/>
          <p:nvPr/>
        </p:nvSpPr>
        <p:spPr>
          <a:xfrm>
            <a:off x="215700" y="729425"/>
            <a:ext cx="9649200" cy="6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выборе языка обучения в школе (в обычном классе или классе погружения в эстонский язык) необходимо еще раз взвесить все «за» и «против», прислушаться к рекомендациям педагогов.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Решение принимает родитель, а не коллеги с работы, бабушки и дедушки, друзья, бывшие одноклассники и тп.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перехода из класса погружения в класс с русским  языком обучения родителю, скорее всего,  придется искать ученику другую школу. 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Классы с русским языком обучения переполнены,  учебная программа в классах погружения не предполагает изучения предмета “русский язык” до 2 класса.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shGree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1455</Words>
  <Application>Microsoft Office PowerPoint</Application>
  <PresentationFormat>Kohandatud</PresentationFormat>
  <Paragraphs>123</Paragraphs>
  <Slides>17</Slides>
  <Notes>17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22" baseType="lpstr">
      <vt:lpstr>Arial</vt:lpstr>
      <vt:lpstr>Calibri</vt:lpstr>
      <vt:lpstr>Noto Sans Symbols</vt:lpstr>
      <vt:lpstr>Times New Roman</vt:lpstr>
      <vt:lpstr>LushGreen</vt:lpstr>
      <vt:lpstr>РЕБЕНОК ИДЕТ В ШКОЛУ В 1-й КЛАСС</vt:lpstr>
      <vt:lpstr>Подробная информация об условиях поступления в 1-й класс и о выборе школы</vt:lpstr>
      <vt:lpstr>Ходатайство о поступлении в школу подается</vt:lpstr>
      <vt:lpstr> Ekool       https://ee.ekool.eu/index_et.html  </vt:lpstr>
      <vt:lpstr>Что можно указать в ходатайстве при подаче заявления?</vt:lpstr>
      <vt:lpstr>Первоочередность</vt:lpstr>
      <vt:lpstr>Сроки</vt:lpstr>
      <vt:lpstr>Документы</vt:lpstr>
      <vt:lpstr>ВАЖНО!</vt:lpstr>
      <vt:lpstr>PowerPointi esitlus</vt:lpstr>
      <vt:lpstr>Рекомендации школьного психолога</vt:lpstr>
      <vt:lpstr>Рекомендации школьного психолога</vt:lpstr>
      <vt:lpstr>Рекомендации школьного психолога</vt:lpstr>
      <vt:lpstr>Рекомендации школьного логопеда</vt:lpstr>
      <vt:lpstr>Рекомендации школьного логопеда</vt:lpstr>
      <vt:lpstr>Рекомендации школьной медсестры</vt:lpstr>
      <vt:lpstr>Пособие для первоклассника (Таллинн)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РЕБЕНОК ИДЕТ В ШКОЛУ В 1-й КЛАСС</dc:title>
  <cp:lastModifiedBy>Natalja Grigorjeva</cp:lastModifiedBy>
  <cp:revision>1</cp:revision>
  <dcterms:modified xsi:type="dcterms:W3CDTF">2023-02-13T12:56:56Z</dcterms:modified>
</cp:coreProperties>
</file>